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</p:sldIdLst>
  <p:sldSz cx="12192000" cy="6858000"/>
  <p:notesSz cx="6858000" cy="9144000"/>
  <p:custShowLst>
    <p:custShow name="imprimir" id="0">
      <p:sldLst>
        <p:sld r:id="rId2"/>
      </p:sldLst>
    </p:custShow>
  </p:custShowLst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F0A0D7-A60C-4BFF-8952-5903C6E74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ca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1547F71E-AA4F-4F0D-9B94-AC7034D9EE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60E2B-1318-4129-BA7E-487689C77931}" type="datetimeFigureOut">
              <a:rPr lang="ca-ES" smtClean="0"/>
              <a:t>29/1/2022</a:t>
            </a:fld>
            <a:endParaRPr lang="ca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FD0AD4AA-C0D5-44AE-BA81-8BBFCF8878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B67C40B6-A98A-48E7-BF70-49A046590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5284B9-7102-45F3-9D7B-639A07543D5A}" type="slidenum">
              <a:rPr lang="ca-ES" smtClean="0"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40680507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8E27E95D-3BBA-4F2D-9029-AACD1B5EAE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ca-E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80F9A95-902A-4C79-95E2-8C8C1D5FCF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ca-E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DC4B6E3-2D0D-4BBF-A51D-EE0B20BD6D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C60E2B-1318-4129-BA7E-487689C77931}" type="datetimeFigureOut">
              <a:rPr lang="ca-ES" smtClean="0"/>
              <a:t>29/1/2022</a:t>
            </a:fld>
            <a:endParaRPr lang="ca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2C6991E-BD25-4E51-8809-93DCD5A900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ca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A134325-DCB3-4042-AF41-17A1759C7F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5284B9-7102-45F3-9D7B-639A07543D5A}" type="slidenum">
              <a:rPr lang="ca-ES" smtClean="0"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8734632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 hidden="1">
            <a:extLst>
              <a:ext uri="{FF2B5EF4-FFF2-40B4-BE49-F238E27FC236}">
                <a16:creationId xmlns:a16="http://schemas.microsoft.com/office/drawing/2014/main" id="{948FE3D7-23CA-49C2-A624-112C2AC32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Sistemas de Información</a:t>
            </a:r>
            <a:endParaRPr lang="es-ES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38248C2E-8DEF-4654-9E55-241E068040D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649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415"/>
    </mc:Choice>
    <mc:Fallback xmlns="">
      <p:transition spd="slow" advTm="8415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 hidden="1">
            <a:extLst>
              <a:ext uri="{FF2B5EF4-FFF2-40B4-BE49-F238E27FC236}">
                <a16:creationId xmlns:a16="http://schemas.microsoft.com/office/drawing/2014/main" id="{EC45F87E-C062-4CC8-B80F-8882906EC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Proceso de Planeamiento Estratégico. Paso 1</a:t>
            </a:r>
            <a:endParaRPr lang="es-ES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11B44DEF-9702-4BF3-9C89-638A63F7009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837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415"/>
    </mc:Choice>
    <mc:Fallback xmlns="">
      <p:transition spd="slow" advTm="8415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 hidden="1">
            <a:extLst>
              <a:ext uri="{FF2B5EF4-FFF2-40B4-BE49-F238E27FC236}">
                <a16:creationId xmlns:a16="http://schemas.microsoft.com/office/drawing/2014/main" id="{2A9F771C-18B0-401D-8295-D9620CBF7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Proceso de Planeamiento Estratégico.-</a:t>
            </a:r>
            <a:endParaRPr lang="es-ES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6EC7FBC8-A364-4DA0-9E54-AB8053160FC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640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415"/>
    </mc:Choice>
    <mc:Fallback xmlns="">
      <p:transition spd="slow" advTm="8415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 hidden="1">
            <a:extLst>
              <a:ext uri="{FF2B5EF4-FFF2-40B4-BE49-F238E27FC236}">
                <a16:creationId xmlns:a16="http://schemas.microsoft.com/office/drawing/2014/main" id="{017A8E32-B1EB-4854-875A-8CA7D7C05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La misión, la visión y la propuesta de Valor</a:t>
            </a:r>
            <a:endParaRPr lang="es-ES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FE02A808-36B3-4B63-87DA-F40D86EDD77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509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415"/>
    </mc:Choice>
    <mc:Fallback xmlns="">
      <p:transition spd="slow" advTm="8415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 hidden="1">
            <a:extLst>
              <a:ext uri="{FF2B5EF4-FFF2-40B4-BE49-F238E27FC236}">
                <a16:creationId xmlns:a16="http://schemas.microsoft.com/office/drawing/2014/main" id="{FEDC365B-5B68-434E-B7FC-1293EA9D3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Proceso de Planeamiento Estratégico. Paso 2</a:t>
            </a:r>
            <a:endParaRPr lang="es-ES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E714DB53-2C89-412D-980E-A414740F7C6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748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415"/>
    </mc:Choice>
    <mc:Fallback xmlns="">
      <p:transition spd="slow" advTm="8415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 hidden="1">
            <a:extLst>
              <a:ext uri="{FF2B5EF4-FFF2-40B4-BE49-F238E27FC236}">
                <a16:creationId xmlns:a16="http://schemas.microsoft.com/office/drawing/2014/main" id="{B36C649D-B197-4ACD-BF0B-BE870E707A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2400">
                <a:latin typeface="Segoe UI" panose="020B0502040204020203" pitchFamily="34" charset="0"/>
                <a:cs typeface="Segoe UI" panose="020B0502040204020203" pitchFamily="34" charset="0"/>
              </a:rPr>
              <a:t>DAFO</a:t>
            </a:r>
            <a:endParaRPr lang="es-ES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1E75CAAB-B794-4B4A-8313-21D5EF86C64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809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415"/>
    </mc:Choice>
    <mc:Fallback xmlns="">
      <p:transition spd="slow" advTm="8415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 hidden="1">
            <a:extLst>
              <a:ext uri="{FF2B5EF4-FFF2-40B4-BE49-F238E27FC236}">
                <a16:creationId xmlns:a16="http://schemas.microsoft.com/office/drawing/2014/main" id="{3509A434-8D91-46B9-84D0-27D270940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Análisis Externo o Anáisis del Entorno…</a:t>
            </a:r>
            <a:endParaRPr lang="es-ES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58524911-638C-49A3-A3E1-7298A23D69D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349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415"/>
    </mc:Choice>
    <mc:Fallback xmlns="">
      <p:transition spd="slow" advTm="8415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 hidden="1">
            <a:extLst>
              <a:ext uri="{FF2B5EF4-FFF2-40B4-BE49-F238E27FC236}">
                <a16:creationId xmlns:a16="http://schemas.microsoft.com/office/drawing/2014/main" id="{CC2054AC-5A54-4786-974E-35DD5CE02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Macroentorno: Análisis PESTEL </a:t>
            </a:r>
            <a:endParaRPr lang="es-ES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6BE8883B-471E-4CC3-B412-B483692550C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411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415"/>
    </mc:Choice>
    <mc:Fallback xmlns="">
      <p:transition spd="slow" advTm="8415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 hidden="1">
            <a:extLst>
              <a:ext uri="{FF2B5EF4-FFF2-40B4-BE49-F238E27FC236}">
                <a16:creationId xmlns:a16="http://schemas.microsoft.com/office/drawing/2014/main" id="{509D12FC-7D7A-458F-BBAB-B89A04318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Macroentorno: Análisis PESTEL </a:t>
            </a:r>
            <a:endParaRPr lang="es-ES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8251D1C6-91AC-4760-8CBE-1556894B858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483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415"/>
    </mc:Choice>
    <mc:Fallback xmlns="">
      <p:transition spd="slow" advTm="8415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 hidden="1">
            <a:extLst>
              <a:ext uri="{FF2B5EF4-FFF2-40B4-BE49-F238E27FC236}">
                <a16:creationId xmlns:a16="http://schemas.microsoft.com/office/drawing/2014/main" id="{F8E67FE1-66BF-4FB3-9E6B-863D3598A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1800"/>
              <a:t>Las cinco fuerzas de Porter</a:t>
            </a:r>
            <a:endParaRPr lang="es-ES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D6BDD37F-841F-466A-B810-25E75B09ABD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746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415"/>
    </mc:Choice>
    <mc:Fallback xmlns="">
      <p:transition spd="slow" advTm="8415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 hidden="1">
            <a:extLst>
              <a:ext uri="{FF2B5EF4-FFF2-40B4-BE49-F238E27FC236}">
                <a16:creationId xmlns:a16="http://schemas.microsoft.com/office/drawing/2014/main" id="{4ABA5802-3E7C-474F-AB58-3D06BCDA0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1800"/>
              <a:t>Análisis del Sector: Las cinco fuerzas de Porter</a:t>
            </a:r>
            <a:endParaRPr lang="es-ES" sz="1800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B575A379-82BD-4775-B2E5-AA91301143D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5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415"/>
    </mc:Choice>
    <mc:Fallback xmlns="">
      <p:transition spd="slow" advTm="8415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 hidden="1">
            <a:extLst>
              <a:ext uri="{FF2B5EF4-FFF2-40B4-BE49-F238E27FC236}">
                <a16:creationId xmlns:a16="http://schemas.microsoft.com/office/drawing/2014/main" id="{5A1601AC-4B63-4051-B651-990C2B7660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Contenido </a:t>
            </a:r>
            <a:endParaRPr lang="es-ES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AA239E88-E096-464B-9FC5-38C6A2470A6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254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415"/>
    </mc:Choice>
    <mc:Fallback xmlns="">
      <p:transition spd="slow" advTm="8415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 hidden="1">
            <a:extLst>
              <a:ext uri="{FF2B5EF4-FFF2-40B4-BE49-F238E27FC236}">
                <a16:creationId xmlns:a16="http://schemas.microsoft.com/office/drawing/2014/main" id="{FF8E4962-89A8-4F5C-A8B2-1800C3D41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Análisis Interno o Anáisis de la Empresa</a:t>
            </a:r>
            <a:endParaRPr lang="es-ES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DAE64FA1-79A4-4BB7-B85A-976DA6BEE67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025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415"/>
    </mc:Choice>
    <mc:Fallback xmlns="">
      <p:transition spd="slow" advTm="8415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 hidden="1">
            <a:extLst>
              <a:ext uri="{FF2B5EF4-FFF2-40B4-BE49-F238E27FC236}">
                <a16:creationId xmlns:a16="http://schemas.microsoft.com/office/drawing/2014/main" id="{6B94EBC5-C71C-4816-A9FB-4055BA5B4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Perfil Estratégico</a:t>
            </a:r>
            <a:endParaRPr lang="es-ES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09BDC9E9-8380-4FCB-AE23-EEC9268AC5D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98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415"/>
    </mc:Choice>
    <mc:Fallback xmlns="">
      <p:transition spd="slow" advTm="8415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 hidden="1">
            <a:extLst>
              <a:ext uri="{FF2B5EF4-FFF2-40B4-BE49-F238E27FC236}">
                <a16:creationId xmlns:a16="http://schemas.microsoft.com/office/drawing/2014/main" id="{CDB5B0E6-4E66-444A-AB0C-2B925AC76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Análisis de Recursos y Capacidades</a:t>
            </a:r>
            <a:endParaRPr lang="es-ES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C4C92DD2-70A1-417A-8EF8-233975EA4DA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401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415"/>
    </mc:Choice>
    <mc:Fallback xmlns="">
      <p:transition spd="slow" advTm="8415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 hidden="1">
            <a:extLst>
              <a:ext uri="{FF2B5EF4-FFF2-40B4-BE49-F238E27FC236}">
                <a16:creationId xmlns:a16="http://schemas.microsoft.com/office/drawing/2014/main" id="{D211E693-68AB-4186-BFD6-B2916CD65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1800"/>
              <a:t>Análisis de la Cadena de Valor</a:t>
            </a:r>
            <a:endParaRPr lang="es-ES" sz="1800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01481136-360D-4A84-BB04-FBEC2D42253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536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415"/>
    </mc:Choice>
    <mc:Fallback xmlns="">
      <p:transition spd="slow" advTm="8415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 hidden="1">
            <a:extLst>
              <a:ext uri="{FF2B5EF4-FFF2-40B4-BE49-F238E27FC236}">
                <a16:creationId xmlns:a16="http://schemas.microsoft.com/office/drawing/2014/main" id="{37710574-8F9D-4829-9886-FF4A3382B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La cadena de valor de la Empresa</a:t>
            </a:r>
            <a:endParaRPr lang="es-ES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C8D9145F-0D12-40F0-9523-97B0A27F737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919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415"/>
    </mc:Choice>
    <mc:Fallback xmlns="">
      <p:transition spd="slow" advTm="8415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 hidden="1">
            <a:extLst>
              <a:ext uri="{FF2B5EF4-FFF2-40B4-BE49-F238E27FC236}">
                <a16:creationId xmlns:a16="http://schemas.microsoft.com/office/drawing/2014/main" id="{30462C49-3E2A-4BD6-B979-F5DF955A0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La Aparición de la Cadena de Valor Virtual</a:t>
            </a:r>
            <a:endParaRPr lang="es-ES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BC5DE2B7-2AE1-4FE9-8E77-72D39088711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513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415"/>
    </mc:Choice>
    <mc:Fallback xmlns="">
      <p:transition spd="slow" advTm="8415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 hidden="1">
            <a:extLst>
              <a:ext uri="{FF2B5EF4-FFF2-40B4-BE49-F238E27FC236}">
                <a16:creationId xmlns:a16="http://schemas.microsoft.com/office/drawing/2014/main" id="{86EB892F-D488-464A-AD06-202FF9163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Proceso de Planeamiento Estratégico. Paso 3</a:t>
            </a:r>
            <a:endParaRPr lang="es-ES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9B213402-912A-41AF-A0A6-D48A8A9141F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151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415"/>
    </mc:Choice>
    <mc:Fallback xmlns="">
      <p:transition spd="slow" advTm="8415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 hidden="1">
            <a:extLst>
              <a:ext uri="{FF2B5EF4-FFF2-40B4-BE49-F238E27FC236}">
                <a16:creationId xmlns:a16="http://schemas.microsoft.com/office/drawing/2014/main" id="{633E8230-2959-4B3E-93ED-989956F62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Análisis DAFO – CAME</a:t>
            </a:r>
            <a:endParaRPr lang="es-ES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C4870781-FC42-4437-B310-84452E55AA1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387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415"/>
    </mc:Choice>
    <mc:Fallback xmlns="">
      <p:transition spd="slow" advTm="8415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 hidden="1">
            <a:extLst>
              <a:ext uri="{FF2B5EF4-FFF2-40B4-BE49-F238E27FC236}">
                <a16:creationId xmlns:a16="http://schemas.microsoft.com/office/drawing/2014/main" id="{31A4AE30-D542-4515-AD0A-43FD28DB51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Proceso de Planeamiento Estratégico. Paso 4</a:t>
            </a:r>
            <a:endParaRPr lang="es-ES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20E337C7-1B50-4A86-BF67-81FB80B38DF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548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415"/>
    </mc:Choice>
    <mc:Fallback xmlns="">
      <p:transition spd="slow" advTm="8415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 hidden="1">
            <a:extLst>
              <a:ext uri="{FF2B5EF4-FFF2-40B4-BE49-F238E27FC236}">
                <a16:creationId xmlns:a16="http://schemas.microsoft.com/office/drawing/2014/main" id="{4815C659-5676-49B5-8BFC-95DA431EA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Evaluación y selección acciones estratégicas</a:t>
            </a:r>
            <a:endParaRPr lang="es-ES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1CE7A910-F5D0-46F9-8A77-8E1F425C0D6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887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415"/>
    </mc:Choice>
    <mc:Fallback xmlns="">
      <p:transition spd="slow" advTm="8415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 hidden="1">
            <a:extLst>
              <a:ext uri="{FF2B5EF4-FFF2-40B4-BE49-F238E27FC236}">
                <a16:creationId xmlns:a16="http://schemas.microsoft.com/office/drawing/2014/main" id="{E02EAAC8-C956-4892-BE6E-49F5738DC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Objetivos de la Empresa</a:t>
            </a:r>
            <a:endParaRPr lang="es-ES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8E96B8EE-1A27-412B-8520-402C361F103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913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415"/>
    </mc:Choice>
    <mc:Fallback xmlns="">
      <p:transition spd="slow" advTm="8415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 hidden="1">
            <a:extLst>
              <a:ext uri="{FF2B5EF4-FFF2-40B4-BE49-F238E27FC236}">
                <a16:creationId xmlns:a16="http://schemas.microsoft.com/office/drawing/2014/main" id="{FEDC1547-FA95-45F3-A666-3270E9453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El Plan Estratégico de Sistemas de Información</a:t>
            </a:r>
            <a:endParaRPr lang="es-ES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EDF47155-506B-4267-931E-CB186EB9266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995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415"/>
    </mc:Choice>
    <mc:Fallback xmlns="">
      <p:transition spd="slow" advTm="8415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 hidden="1">
            <a:extLst>
              <a:ext uri="{FF2B5EF4-FFF2-40B4-BE49-F238E27FC236}">
                <a16:creationId xmlns:a16="http://schemas.microsoft.com/office/drawing/2014/main" id="{0BADC7DE-9100-4EB4-AD73-1F7A5FF82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Las TIC y los Objetivos Estratégicos</a:t>
            </a:r>
            <a:endParaRPr lang="es-ES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29AF3B2C-07D6-41A7-910B-25BA504E80E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568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415"/>
    </mc:Choice>
    <mc:Fallback xmlns="">
      <p:transition spd="slow" advTm="8415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 hidden="1">
            <a:extLst>
              <a:ext uri="{FF2B5EF4-FFF2-40B4-BE49-F238E27FC236}">
                <a16:creationId xmlns:a16="http://schemas.microsoft.com/office/drawing/2014/main" id="{FC855243-C356-4D0A-B61D-D81EBB7FA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Las TIC y los Objetivos Estratégicos</a:t>
            </a:r>
            <a:endParaRPr lang="es-ES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EF5EFCDD-AA38-4486-9C44-6E5FECD3362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387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415"/>
    </mc:Choice>
    <mc:Fallback xmlns="">
      <p:transition spd="slow" advTm="8415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 hidden="1">
            <a:extLst>
              <a:ext uri="{FF2B5EF4-FFF2-40B4-BE49-F238E27FC236}">
                <a16:creationId xmlns:a16="http://schemas.microsoft.com/office/drawing/2014/main" id="{0245EF05-BF2E-4F9E-9201-E3516313B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Objetivos Estratégicos a alcanzar con las TIC</a:t>
            </a:r>
            <a:endParaRPr lang="es-ES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13834393-93EA-4CEC-9F91-AE78EB2ECCA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077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415"/>
    </mc:Choice>
    <mc:Fallback xmlns="">
      <p:transition spd="slow" advTm="8415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 hidden="1">
            <a:extLst>
              <a:ext uri="{FF2B5EF4-FFF2-40B4-BE49-F238E27FC236}">
                <a16:creationId xmlns:a16="http://schemas.microsoft.com/office/drawing/2014/main" id="{2324A8A1-99B9-4E61-8552-B162424B1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Objetivos Estratégicos a alcanzar con las TIC</a:t>
            </a:r>
            <a:endParaRPr lang="es-ES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0DD2CED9-42B7-4516-9A43-4CB361462BA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709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415"/>
    </mc:Choice>
    <mc:Fallback xmlns="">
      <p:transition spd="slow" advTm="8415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 hidden="1">
            <a:extLst>
              <a:ext uri="{FF2B5EF4-FFF2-40B4-BE49-F238E27FC236}">
                <a16:creationId xmlns:a16="http://schemas.microsoft.com/office/drawing/2014/main" id="{63DCE13D-273E-4FCA-8D0E-2A75B1765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Nuevos productos, servicios y cambio del modelo de negocios</a:t>
            </a:r>
            <a:endParaRPr lang="es-ES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960E8FF3-A40E-41D5-89CF-80AA818C639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235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415"/>
    </mc:Choice>
    <mc:Fallback xmlns="">
      <p:transition spd="slow" advTm="8415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 hidden="1">
            <a:extLst>
              <a:ext uri="{FF2B5EF4-FFF2-40B4-BE49-F238E27FC236}">
                <a16:creationId xmlns:a16="http://schemas.microsoft.com/office/drawing/2014/main" id="{0269F39C-6B23-459D-84C7-D1082934F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Objetivos Estratégicos a alcanzar con las TIC</a:t>
            </a:r>
            <a:endParaRPr lang="es-ES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807F4B26-B58E-4D08-ABDE-D2064528F08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342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415"/>
    </mc:Choice>
    <mc:Fallback xmlns="">
      <p:transition spd="slow" advTm="8415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 hidden="1">
            <a:extLst>
              <a:ext uri="{FF2B5EF4-FFF2-40B4-BE49-F238E27FC236}">
                <a16:creationId xmlns:a16="http://schemas.microsoft.com/office/drawing/2014/main" id="{2DB25CDC-56C1-4069-B54B-41846FAFD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Mayor comunicación con clientes y proveedores</a:t>
            </a:r>
            <a:endParaRPr lang="es-ES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6BEB9DB7-037A-4C69-9AFE-F1C16A70ADB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738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415"/>
    </mc:Choice>
    <mc:Fallback xmlns="">
      <p:transition spd="slow" advTm="8415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 hidden="1">
            <a:extLst>
              <a:ext uri="{FF2B5EF4-FFF2-40B4-BE49-F238E27FC236}">
                <a16:creationId xmlns:a16="http://schemas.microsoft.com/office/drawing/2014/main" id="{467FA8F8-1408-4735-9088-DBE73768E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Objetivos Estratégicos a alcanzar con las TIC</a:t>
            </a:r>
            <a:endParaRPr lang="es-ES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7ADB8DB9-4257-4882-ABBB-5A3A6AC698E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849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415"/>
    </mc:Choice>
    <mc:Fallback xmlns="">
      <p:transition spd="slow" advTm="8415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 hidden="1">
            <a:extLst>
              <a:ext uri="{FF2B5EF4-FFF2-40B4-BE49-F238E27FC236}">
                <a16:creationId xmlns:a16="http://schemas.microsoft.com/office/drawing/2014/main" id="{A04DB8F6-04AD-441B-ABE0-06904D4AC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Mejorar la toma de decisiones</a:t>
            </a:r>
            <a:br>
              <a:rPr lang="es-ES"/>
            </a:br>
            <a:endParaRPr lang="es-ES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413B8F3D-A12B-4E51-98F8-71CC471E29E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119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415"/>
    </mc:Choice>
    <mc:Fallback xmlns="">
      <p:transition spd="slow" advTm="8415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 hidden="1">
            <a:extLst>
              <a:ext uri="{FF2B5EF4-FFF2-40B4-BE49-F238E27FC236}">
                <a16:creationId xmlns:a16="http://schemas.microsoft.com/office/drawing/2014/main" id="{FED9BF3C-024E-4F32-81CA-2CF65998A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Objetivos de las TIC en las Organizaciones </a:t>
            </a:r>
            <a:endParaRPr lang="es-ES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6CA4E9C0-6F6F-41CE-8FC4-8986F7A1776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021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415"/>
    </mc:Choice>
    <mc:Fallback xmlns="">
      <p:transition spd="slow" advTm="8415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 hidden="1">
            <a:extLst>
              <a:ext uri="{FF2B5EF4-FFF2-40B4-BE49-F238E27FC236}">
                <a16:creationId xmlns:a16="http://schemas.microsoft.com/office/drawing/2014/main" id="{84E1625F-34E7-488E-B3B9-E8953753A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Objetivos Estratégicos a alcanzar con las TIC</a:t>
            </a:r>
            <a:endParaRPr lang="es-ES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9516655C-8F98-4C61-BA78-ADD80988C17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57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415"/>
    </mc:Choice>
    <mc:Fallback xmlns="">
      <p:transition spd="slow" advTm="8415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 hidden="1">
            <a:extLst>
              <a:ext uri="{FF2B5EF4-FFF2-40B4-BE49-F238E27FC236}">
                <a16:creationId xmlns:a16="http://schemas.microsoft.com/office/drawing/2014/main" id="{7BCF71CE-1D99-4642-92E1-D26E8F195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Supervivencia</a:t>
            </a:r>
            <a:endParaRPr lang="es-ES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69721ABE-3BA9-4B56-88FF-26A5C496C15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651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415"/>
    </mc:Choice>
    <mc:Fallback xmlns="">
      <p:transition spd="slow" advTm="8415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 hidden="1">
            <a:extLst>
              <a:ext uri="{FF2B5EF4-FFF2-40B4-BE49-F238E27FC236}">
                <a16:creationId xmlns:a16="http://schemas.microsoft.com/office/drawing/2014/main" id="{48C686C4-8A9D-4FD2-BDAE-17571909B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Objetivos Estratégicos a alcanzar con las TIC</a:t>
            </a:r>
            <a:endParaRPr lang="es-ES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830A8092-3E07-4D89-BBFC-FCA4E796889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725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415"/>
    </mc:Choice>
    <mc:Fallback xmlns="">
      <p:transition spd="slow" advTm="8415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 hidden="1">
            <a:extLst>
              <a:ext uri="{FF2B5EF4-FFF2-40B4-BE49-F238E27FC236}">
                <a16:creationId xmlns:a16="http://schemas.microsoft.com/office/drawing/2014/main" id="{BBFB0C13-7670-4D8C-8AA2-80D446E88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Creación de una ventaja competitiva</a:t>
            </a:r>
            <a:endParaRPr lang="es-ES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B344C88B-A550-4A67-9B63-E7A4DC2C078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671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415"/>
    </mc:Choice>
    <mc:Fallback xmlns="">
      <p:transition spd="slow" advTm="8415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 hidden="1">
            <a:extLst>
              <a:ext uri="{FF2B5EF4-FFF2-40B4-BE49-F238E27FC236}">
                <a16:creationId xmlns:a16="http://schemas.microsoft.com/office/drawing/2014/main" id="{849E5194-B69B-4233-A4AA-A07B7F553B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Conclusión</a:t>
            </a:r>
            <a:endParaRPr lang="es-ES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5CC448CA-1A10-4202-878E-5BAE4FFF432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81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415"/>
    </mc:Choice>
    <mc:Fallback xmlns="">
      <p:transition spd="slow" advTm="8415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 hidden="1">
            <a:extLst>
              <a:ext uri="{FF2B5EF4-FFF2-40B4-BE49-F238E27FC236}">
                <a16:creationId xmlns:a16="http://schemas.microsoft.com/office/drawing/2014/main" id="{CDD60898-AC4B-4232-A606-85E1DD4C3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¿Cómo  incluir las TIC dentro de una estrategia competitiva?</a:t>
            </a:r>
            <a:endParaRPr lang="es-ES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E3B88F6A-264F-4414-86FC-BC4557CE85B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470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415"/>
    </mc:Choice>
    <mc:Fallback xmlns="">
      <p:transition spd="slow" advTm="8415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 hidden="1">
            <a:extLst>
              <a:ext uri="{FF2B5EF4-FFF2-40B4-BE49-F238E27FC236}">
                <a16:creationId xmlns:a16="http://schemas.microsoft.com/office/drawing/2014/main" id="{CBF0B338-54D0-466A-BE9B-AC32D49EB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1800"/>
              <a:t>Alinear las TIC con la estrategia de la Empresa</a:t>
            </a:r>
            <a:endParaRPr lang="es-ES" sz="1800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4D1FB962-1C21-4C08-AF60-C2FA1E41841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773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415"/>
    </mc:Choice>
    <mc:Fallback xmlns="">
      <p:transition spd="slow" advTm="8415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 hidden="1">
            <a:extLst>
              <a:ext uri="{FF2B5EF4-FFF2-40B4-BE49-F238E27FC236}">
                <a16:creationId xmlns:a16="http://schemas.microsoft.com/office/drawing/2014/main" id="{60BD5439-BF67-4C6E-AEFF-5ABEC9E47B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La ecuación Demanda </a:t>
            </a:r>
            <a:r>
              <a:rPr lang="es-ES">
                <a:sym typeface="Wingdings" panose="05000000000000000000" pitchFamily="2" charset="2"/>
              </a:rPr>
              <a:t></a:t>
            </a:r>
            <a:r>
              <a:rPr lang="es-ES"/>
              <a:t> Oferta</a:t>
            </a:r>
            <a:br>
              <a:rPr lang="es-ES"/>
            </a:br>
            <a:endParaRPr lang="es-ES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033EFFF5-F300-4927-850A-8F739BECDDC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337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415"/>
    </mc:Choice>
    <mc:Fallback xmlns="">
      <p:transition spd="slow" advTm="8415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 hidden="1">
            <a:extLst>
              <a:ext uri="{FF2B5EF4-FFF2-40B4-BE49-F238E27FC236}">
                <a16:creationId xmlns:a16="http://schemas.microsoft.com/office/drawing/2014/main" id="{B7CBF576-EC85-4E93-817E-42BFFE4A1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La Estrategia de la Empresa</a:t>
            </a:r>
            <a:endParaRPr lang="es-ES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F11FBE8B-7FFE-4152-9AB9-9AFB62EF191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464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415"/>
    </mc:Choice>
    <mc:Fallback xmlns="">
      <p:transition spd="slow" advTm="8415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 hidden="1">
            <a:extLst>
              <a:ext uri="{FF2B5EF4-FFF2-40B4-BE49-F238E27FC236}">
                <a16:creationId xmlns:a16="http://schemas.microsoft.com/office/drawing/2014/main" id="{47AE8C5F-E5B1-4CE9-8C86-22806A4AA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Estrategia de la Empresa</a:t>
            </a:r>
            <a:endParaRPr lang="es-ES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2B124584-8B22-4275-AEEB-4E7A5407BA1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397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415"/>
    </mc:Choice>
    <mc:Fallback xmlns="">
      <p:transition spd="slow" advTm="8415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 hidden="1">
            <a:extLst>
              <a:ext uri="{FF2B5EF4-FFF2-40B4-BE49-F238E27FC236}">
                <a16:creationId xmlns:a16="http://schemas.microsoft.com/office/drawing/2014/main" id="{F321F131-B16F-4D15-BCEA-8311C8809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Niveles de la Estrategia</a:t>
            </a:r>
            <a:endParaRPr lang="es-ES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F841B719-A392-4E93-9631-974DA909675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068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415"/>
    </mc:Choice>
    <mc:Fallback xmlns="">
      <p:transition spd="slow" advTm="8415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 hidden="1">
            <a:extLst>
              <a:ext uri="{FF2B5EF4-FFF2-40B4-BE49-F238E27FC236}">
                <a16:creationId xmlns:a16="http://schemas.microsoft.com/office/drawing/2014/main" id="{1C90E744-8C3D-40B6-A0CA-0470B8BF0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Modelo de Negocios y Estrategia</a:t>
            </a:r>
            <a:endParaRPr lang="es-ES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BE08F154-17A7-4519-9E78-D5A2F173467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321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415"/>
    </mc:Choice>
    <mc:Fallback xmlns="">
      <p:transition spd="slow" advTm="8415"/>
    </mc:Fallback>
  </mc:AlternateContent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266</Words>
  <Application>Microsoft Office PowerPoint</Application>
  <PresentationFormat>Panorámica</PresentationFormat>
  <Paragraphs>46</Paragraphs>
  <Slides>46</Slides>
  <Notes>0</Notes>
  <HiddenSlides>8</HiddenSlides>
  <MMClips>0</MMClips>
  <ScaleCrop>false</ScaleCrop>
  <HeadingPairs>
    <vt:vector size="8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46</vt:i4>
      </vt:variant>
      <vt:variant>
        <vt:lpstr>Presentaciones personalizadas</vt:lpstr>
      </vt:variant>
      <vt:variant>
        <vt:i4>1</vt:i4>
      </vt:variant>
    </vt:vector>
  </HeadingPairs>
  <TitlesOfParts>
    <vt:vector size="53" baseType="lpstr">
      <vt:lpstr>Arial</vt:lpstr>
      <vt:lpstr>Calibri</vt:lpstr>
      <vt:lpstr>Calibri Light</vt:lpstr>
      <vt:lpstr>Segoe UI</vt:lpstr>
      <vt:lpstr>Wingdings</vt:lpstr>
      <vt:lpstr>Tema de Office</vt:lpstr>
      <vt:lpstr>Sistemas de Información</vt:lpstr>
      <vt:lpstr>Contenido </vt:lpstr>
      <vt:lpstr>Objetivos de la Empresa</vt:lpstr>
      <vt:lpstr>Objetivos de las TIC en las Organizaciones </vt:lpstr>
      <vt:lpstr>La ecuación Demanda  Oferta </vt:lpstr>
      <vt:lpstr>La Estrategia de la Empresa</vt:lpstr>
      <vt:lpstr>Estrategia de la Empresa</vt:lpstr>
      <vt:lpstr>Niveles de la Estrategia</vt:lpstr>
      <vt:lpstr>Modelo de Negocios y Estrategia</vt:lpstr>
      <vt:lpstr>Proceso de Planeamiento Estratégico. Paso 1</vt:lpstr>
      <vt:lpstr>Proceso de Planeamiento Estratégico.-</vt:lpstr>
      <vt:lpstr>La misión, la visión y la propuesta de Valor</vt:lpstr>
      <vt:lpstr>Proceso de Planeamiento Estratégico. Paso 2</vt:lpstr>
      <vt:lpstr>DAFO</vt:lpstr>
      <vt:lpstr>Análisis Externo o Anáisis del Entorno…</vt:lpstr>
      <vt:lpstr>Macroentorno: Análisis PESTEL </vt:lpstr>
      <vt:lpstr>Macroentorno: Análisis PESTEL </vt:lpstr>
      <vt:lpstr>Las cinco fuerzas de Porter</vt:lpstr>
      <vt:lpstr>Análisis del Sector: Las cinco fuerzas de Porter</vt:lpstr>
      <vt:lpstr>Análisis Interno o Anáisis de la Empresa</vt:lpstr>
      <vt:lpstr>Perfil Estratégico</vt:lpstr>
      <vt:lpstr>Análisis de Recursos y Capacidades</vt:lpstr>
      <vt:lpstr>Análisis de la Cadena de Valor</vt:lpstr>
      <vt:lpstr>La cadena de valor de la Empresa</vt:lpstr>
      <vt:lpstr>La Aparición de la Cadena de Valor Virtual</vt:lpstr>
      <vt:lpstr>Proceso de Planeamiento Estratégico. Paso 3</vt:lpstr>
      <vt:lpstr>Análisis DAFO – CAME</vt:lpstr>
      <vt:lpstr>Proceso de Planeamiento Estratégico. Paso 4</vt:lpstr>
      <vt:lpstr>Evaluación y selección acciones estratégicas</vt:lpstr>
      <vt:lpstr>El Plan Estratégico de Sistemas de Información</vt:lpstr>
      <vt:lpstr>Las TIC y los Objetivos Estratégicos</vt:lpstr>
      <vt:lpstr>Las TIC y los Objetivos Estratégicos</vt:lpstr>
      <vt:lpstr>Objetivos Estratégicos a alcanzar con las TIC</vt:lpstr>
      <vt:lpstr>Objetivos Estratégicos a alcanzar con las TIC</vt:lpstr>
      <vt:lpstr>Nuevos productos, servicios y cambio del modelo de negocios</vt:lpstr>
      <vt:lpstr>Objetivos Estratégicos a alcanzar con las TIC</vt:lpstr>
      <vt:lpstr>Mayor comunicación con clientes y proveedores</vt:lpstr>
      <vt:lpstr>Objetivos Estratégicos a alcanzar con las TIC</vt:lpstr>
      <vt:lpstr>Mejorar la toma de decisiones </vt:lpstr>
      <vt:lpstr>Objetivos Estratégicos a alcanzar con las TIC</vt:lpstr>
      <vt:lpstr>Supervivencia</vt:lpstr>
      <vt:lpstr>Objetivos Estratégicos a alcanzar con las TIC</vt:lpstr>
      <vt:lpstr>Creación de una ventaja competitiva</vt:lpstr>
      <vt:lpstr>Conclusión</vt:lpstr>
      <vt:lpstr>¿Cómo  incluir las TIC dentro de una estrategia competitiva?</vt:lpstr>
      <vt:lpstr>Alinear las TIC con la estrategia de la Empresa</vt:lpstr>
      <vt:lpstr>imprimir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Sistemas de Información</dc:title>
  <dc:creator>delatorrerita</dc:creator>
  <cp:lastModifiedBy>delatorrerita</cp:lastModifiedBy>
  <cp:revision>1</cp:revision>
  <dcterms:created xsi:type="dcterms:W3CDTF">2022-01-29T13:47:10Z</dcterms:created>
  <dcterms:modified xsi:type="dcterms:W3CDTF">2022-01-29T13:47:10Z</dcterms:modified>
</cp:coreProperties>
</file>